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6" r:id="rId8"/>
    <p:sldId id="267" r:id="rId9"/>
    <p:sldId id="261" r:id="rId10"/>
    <p:sldId id="272" r:id="rId11"/>
    <p:sldId id="271" r:id="rId12"/>
    <p:sldId id="273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2016-5-16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91" y="-20893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2208" y="1700808"/>
            <a:ext cx="8148263" cy="1470025"/>
          </a:xfrm>
        </p:spPr>
        <p:txBody>
          <a:bodyPr/>
          <a:lstStyle/>
          <a:p>
            <a:r>
              <a:rPr lang="zh-CN" altLang="en-US" dirty="0">
                <a:latin typeface="华文中宋" pitchFamily="2" charset="-122"/>
                <a:ea typeface="华文中宋" pitchFamily="2" charset="-122"/>
              </a:rPr>
              <a:t>心理</a:t>
            </a:r>
            <a:r>
              <a:rPr lang="zh-CN" altLang="en-US" dirty="0" smtClean="0">
                <a:latin typeface="华文中宋" pitchFamily="2" charset="-122"/>
                <a:ea typeface="华文中宋" pitchFamily="2" charset="-122"/>
              </a:rPr>
              <a:t>危机</a:t>
            </a:r>
            <a:r>
              <a:rPr lang="en-US" altLang="zh-CN" dirty="0" smtClean="0">
                <a:latin typeface="华文中宋" pitchFamily="2" charset="-122"/>
                <a:ea typeface="华文中宋" pitchFamily="2" charset="-122"/>
              </a:rPr>
              <a:t>——</a:t>
            </a:r>
            <a:r>
              <a:rPr lang="zh-CN" altLang="en-US" dirty="0" smtClean="0">
                <a:latin typeface="华文中宋" pitchFamily="2" charset="-122"/>
                <a:ea typeface="华文中宋" pitchFamily="2" charset="-122"/>
              </a:rPr>
              <a:t>关乎生命的必修课</a:t>
            </a:r>
            <a:endParaRPr lang="zh-CN" altLang="en-US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002060"/>
                </a:solidFill>
              </a:rPr>
              <a:t>《</a:t>
            </a:r>
            <a:r>
              <a:rPr lang="zh-CN" altLang="en-US" b="1" dirty="0" smtClean="0">
                <a:solidFill>
                  <a:srgbClr val="002060"/>
                </a:solidFill>
              </a:rPr>
              <a:t>思想教育不再困难</a:t>
            </a:r>
            <a:r>
              <a:rPr lang="en-US" altLang="zh-CN" b="1" dirty="0" smtClean="0">
                <a:solidFill>
                  <a:srgbClr val="002060"/>
                </a:solidFill>
              </a:rPr>
              <a:t>》</a:t>
            </a:r>
            <a:r>
              <a:rPr lang="zh-CN" altLang="en-US" b="1" dirty="0" smtClean="0">
                <a:solidFill>
                  <a:srgbClr val="002060"/>
                </a:solidFill>
              </a:rPr>
              <a:t>第</a:t>
            </a:r>
            <a:r>
              <a:rPr lang="en-US" altLang="zh-CN" b="1" dirty="0" smtClean="0">
                <a:solidFill>
                  <a:srgbClr val="002060"/>
                </a:solidFill>
              </a:rPr>
              <a:t>50</a:t>
            </a:r>
            <a:r>
              <a:rPr lang="zh-CN" altLang="en-US" b="1" dirty="0" smtClean="0">
                <a:solidFill>
                  <a:srgbClr val="002060"/>
                </a:solidFill>
              </a:rPr>
              <a:t>期</a:t>
            </a:r>
            <a:endParaRPr lang="en-US" altLang="zh-CN" b="1" dirty="0" smtClean="0">
              <a:solidFill>
                <a:srgbClr val="002060"/>
              </a:solidFill>
            </a:endParaRPr>
          </a:p>
          <a:p>
            <a:r>
              <a:rPr lang="en-US" altLang="zh-CN" b="1" dirty="0" smtClean="0">
                <a:solidFill>
                  <a:srgbClr val="002060"/>
                </a:solidFill>
              </a:rPr>
              <a:t>2016.5.16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66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" y="0"/>
            <a:ext cx="9144000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568952" cy="417646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陕西省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2014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年至今的大学生轻生事件中</a:t>
            </a:r>
            <a:r>
              <a:rPr lang="en-US" altLang="zh-C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80%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以上，辅导员在前期</a:t>
            </a: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未发觉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！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</a:b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事后发现，多数辅导员对</a:t>
            </a: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心理危机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不了解。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</a:b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  ——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陕西省高教工委学工部部长田民正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706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21"/>
            <a:ext cx="9144000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75656" y="1412776"/>
            <a:ext cx="6048672" cy="1944216"/>
          </a:xfrm>
        </p:spPr>
        <p:txBody>
          <a:bodyPr>
            <a:normAutofit/>
          </a:bodyPr>
          <a:lstStyle/>
          <a:p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辅导员日常管理中学生</a:t>
            </a:r>
            <a:r>
              <a:rPr lang="en-US" altLang="zh-CN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60%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的问题属于心理问题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39752" y="4365104"/>
            <a:ext cx="4301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心理危机一触即发</a:t>
            </a:r>
            <a:endParaRPr lang="zh-CN" altLang="en-US" sz="4000" dirty="0"/>
          </a:p>
        </p:txBody>
      </p:sp>
      <p:sp>
        <p:nvSpPr>
          <p:cNvPr id="6" name="下箭头 5"/>
          <p:cNvSpPr/>
          <p:nvPr/>
        </p:nvSpPr>
        <p:spPr>
          <a:xfrm>
            <a:off x="4283968" y="2996952"/>
            <a:ext cx="504056" cy="122413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8011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90"/>
            <a:ext cx="9144000" cy="66437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42"/>
            <a:ext cx="9144000" cy="63579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630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056" y="836712"/>
            <a:ext cx="8229600" cy="1143000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心理危机</a:t>
            </a:r>
            <a:endParaRPr lang="zh-CN" altLang="en-US" b="1" dirty="0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43608" y="2132856"/>
            <a:ext cx="6750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  人</a:t>
            </a: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楷体" pitchFamily="2" charset="-122"/>
                <a:ea typeface="华文楷体" pitchFamily="2" charset="-122"/>
              </a:rPr>
              <a:t>在面临自然、社会或个人的重大事件时，由于无法通过自己的力量控制和调节自己的感知与体验，所出现的情绪与行为的严重失衡状态。</a:t>
            </a:r>
          </a:p>
        </p:txBody>
      </p:sp>
    </p:spTree>
    <p:extLst>
      <p:ext uri="{BB962C8B-B14F-4D97-AF65-F5344CB8AC3E}">
        <p14:creationId xmlns="" xmlns:p14="http://schemas.microsoft.com/office/powerpoint/2010/main" val="16634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5611" y="762000"/>
            <a:ext cx="8961438" cy="4395788"/>
            <a:chOff x="0" y="0"/>
            <a:chExt cx="5645" cy="2769"/>
          </a:xfrm>
        </p:grpSpPr>
        <p:sp>
          <p:nvSpPr>
            <p:cNvPr id="11268" name="Text Box 3"/>
            <p:cNvSpPr txBox="1">
              <a:spLocks noChangeArrowheads="1"/>
            </p:cNvSpPr>
            <p:nvPr/>
          </p:nvSpPr>
          <p:spPr bwMode="auto">
            <a:xfrm>
              <a:off x="4263" y="807"/>
              <a:ext cx="393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/>
              <a:r>
                <a:rPr lang="zh-CN" altLang="en-US" sz="1600" b="1" dirty="0">
                  <a:latin typeface="Times New Roman" pitchFamily="18" charset="0"/>
                  <a:ea typeface="宋体" pitchFamily="2" charset="-122"/>
                </a:rPr>
                <a:t>解决</a:t>
              </a:r>
            </a:p>
          </p:txBody>
        </p:sp>
        <p:sp>
          <p:nvSpPr>
            <p:cNvPr id="11269" name="Rectangle 4"/>
            <p:cNvSpPr>
              <a:spLocks noChangeArrowheads="1"/>
            </p:cNvSpPr>
            <p:nvPr/>
          </p:nvSpPr>
          <p:spPr bwMode="auto">
            <a:xfrm>
              <a:off x="0" y="807"/>
              <a:ext cx="57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sz="2800" b="1" dirty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问题</a:t>
              </a:r>
            </a:p>
          </p:txBody>
        </p:sp>
        <p:sp>
          <p:nvSpPr>
            <p:cNvPr id="11270" name="Rectangle 5"/>
            <p:cNvSpPr>
              <a:spLocks noChangeArrowheads="1"/>
            </p:cNvSpPr>
            <p:nvPr/>
          </p:nvSpPr>
          <p:spPr bwMode="auto">
            <a:xfrm>
              <a:off x="922" y="691"/>
              <a:ext cx="710" cy="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zh-CN" altLang="en-US" sz="2000" b="1" dirty="0">
                  <a:latin typeface="Times New Roman" pitchFamily="18" charset="0"/>
                  <a:ea typeface="宋体" pitchFamily="2" charset="-122"/>
                </a:rPr>
                <a:t>使用常规方法</a:t>
              </a:r>
            </a:p>
          </p:txBody>
        </p:sp>
        <p:sp>
          <p:nvSpPr>
            <p:cNvPr id="11271" name="Rectangle 6"/>
            <p:cNvSpPr>
              <a:spLocks noChangeArrowheads="1"/>
            </p:cNvSpPr>
            <p:nvPr/>
          </p:nvSpPr>
          <p:spPr bwMode="auto">
            <a:xfrm>
              <a:off x="2189" y="1267"/>
              <a:ext cx="922" cy="8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sz="2000" b="1" dirty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危机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</a:rPr>
                <a:t>：困难和境遇，认知、情感、行为的困扰</a:t>
              </a:r>
            </a:p>
          </p:txBody>
        </p:sp>
        <p:sp>
          <p:nvSpPr>
            <p:cNvPr id="11272" name="Rectangle 7"/>
            <p:cNvSpPr>
              <a:spLocks noChangeArrowheads="1"/>
            </p:cNvSpPr>
            <p:nvPr/>
          </p:nvSpPr>
          <p:spPr bwMode="auto">
            <a:xfrm>
              <a:off x="4741" y="690"/>
              <a:ext cx="807" cy="8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sz="2000" b="1" dirty="0" smtClean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危机成转机：渡过危机、自我</a:t>
              </a:r>
              <a:r>
                <a:rPr lang="zh-CN" altLang="en-US" sz="2000" b="1" dirty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完善</a:t>
              </a:r>
            </a:p>
          </p:txBody>
        </p:sp>
        <p:sp>
          <p:nvSpPr>
            <p:cNvPr id="11273" name="Rectangle 8"/>
            <p:cNvSpPr>
              <a:spLocks noChangeArrowheads="1"/>
            </p:cNvSpPr>
            <p:nvPr/>
          </p:nvSpPr>
          <p:spPr bwMode="auto">
            <a:xfrm>
              <a:off x="2189" y="0"/>
              <a:ext cx="576" cy="2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sz="2400" b="1" dirty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成功</a:t>
              </a:r>
            </a:p>
          </p:txBody>
        </p:sp>
        <p:sp>
          <p:nvSpPr>
            <p:cNvPr id="11274" name="Line 9"/>
            <p:cNvSpPr>
              <a:spLocks noChangeShapeType="1"/>
            </p:cNvSpPr>
            <p:nvPr/>
          </p:nvSpPr>
          <p:spPr bwMode="auto">
            <a:xfrm>
              <a:off x="576" y="922"/>
              <a:ext cx="34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5" name="Line 10"/>
            <p:cNvSpPr>
              <a:spLocks noChangeShapeType="1"/>
            </p:cNvSpPr>
            <p:nvPr/>
          </p:nvSpPr>
          <p:spPr bwMode="auto">
            <a:xfrm flipV="1">
              <a:off x="3111" y="1152"/>
              <a:ext cx="345" cy="3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6" name="Line 11"/>
            <p:cNvSpPr>
              <a:spLocks noChangeShapeType="1"/>
            </p:cNvSpPr>
            <p:nvPr/>
          </p:nvSpPr>
          <p:spPr bwMode="auto">
            <a:xfrm>
              <a:off x="3111" y="1843"/>
              <a:ext cx="345" cy="3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7" name="Text Box 12"/>
            <p:cNvSpPr txBox="1">
              <a:spLocks noChangeArrowheads="1"/>
            </p:cNvSpPr>
            <p:nvPr/>
          </p:nvSpPr>
          <p:spPr bwMode="auto">
            <a:xfrm>
              <a:off x="1498" y="230"/>
              <a:ext cx="460" cy="23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/>
              <a:r>
                <a:rPr lang="zh-CN" altLang="en-US" sz="2000" b="1" dirty="0">
                  <a:latin typeface="Times New Roman" pitchFamily="18" charset="0"/>
                  <a:ea typeface="宋体" pitchFamily="2" charset="-122"/>
                </a:rPr>
                <a:t>解决</a:t>
              </a:r>
            </a:p>
          </p:txBody>
        </p:sp>
        <p:sp>
          <p:nvSpPr>
            <p:cNvPr id="11278" name="Text Box 13"/>
            <p:cNvSpPr txBox="1">
              <a:spLocks noChangeArrowheads="1"/>
            </p:cNvSpPr>
            <p:nvPr/>
          </p:nvSpPr>
          <p:spPr bwMode="auto">
            <a:xfrm>
              <a:off x="1306" y="1267"/>
              <a:ext cx="605" cy="23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/>
              <a:r>
                <a:rPr lang="zh-CN" altLang="en-US" sz="2000" b="1" dirty="0">
                  <a:latin typeface="Times New Roman" pitchFamily="18" charset="0"/>
                  <a:ea typeface="宋体" pitchFamily="2" charset="-122"/>
                </a:rPr>
                <a:t>未解决</a:t>
              </a:r>
            </a:p>
          </p:txBody>
        </p:sp>
        <p:sp>
          <p:nvSpPr>
            <p:cNvPr id="11279" name="Text Box 14"/>
            <p:cNvSpPr txBox="1">
              <a:spLocks noChangeArrowheads="1"/>
            </p:cNvSpPr>
            <p:nvPr/>
          </p:nvSpPr>
          <p:spPr bwMode="auto">
            <a:xfrm>
              <a:off x="4263" y="2371"/>
              <a:ext cx="460" cy="2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/>
              <a:r>
                <a:rPr lang="zh-CN" altLang="en-US" sz="1400" b="1">
                  <a:latin typeface="Times New Roman" pitchFamily="18" charset="0"/>
                  <a:ea typeface="宋体" pitchFamily="2" charset="-122"/>
                </a:rPr>
                <a:t>未解决</a:t>
              </a:r>
            </a:p>
          </p:txBody>
        </p:sp>
        <p:sp>
          <p:nvSpPr>
            <p:cNvPr id="11280" name="Line 15"/>
            <p:cNvSpPr>
              <a:spLocks noChangeShapeType="1"/>
            </p:cNvSpPr>
            <p:nvPr/>
          </p:nvSpPr>
          <p:spPr bwMode="auto">
            <a:xfrm flipV="1">
              <a:off x="1632" y="115"/>
              <a:ext cx="557" cy="6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Line 16"/>
            <p:cNvSpPr>
              <a:spLocks noChangeShapeType="1"/>
            </p:cNvSpPr>
            <p:nvPr/>
          </p:nvSpPr>
          <p:spPr bwMode="auto">
            <a:xfrm>
              <a:off x="1632" y="923"/>
              <a:ext cx="557" cy="6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Text Box 17"/>
            <p:cNvSpPr txBox="1">
              <a:spLocks noChangeArrowheads="1"/>
            </p:cNvSpPr>
            <p:nvPr/>
          </p:nvSpPr>
          <p:spPr bwMode="auto">
            <a:xfrm>
              <a:off x="4061" y="1834"/>
              <a:ext cx="404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/>
              <a:r>
                <a:rPr lang="zh-CN" altLang="en-US" sz="1600" b="1" dirty="0">
                  <a:latin typeface="Times New Roman" pitchFamily="18" charset="0"/>
                  <a:ea typeface="宋体" pitchFamily="2" charset="-122"/>
                </a:rPr>
                <a:t>自愈</a:t>
              </a:r>
            </a:p>
          </p:txBody>
        </p:sp>
        <p:sp>
          <p:nvSpPr>
            <p:cNvPr id="11283" name="Text Box 18"/>
            <p:cNvSpPr txBox="1">
              <a:spLocks noChangeArrowheads="1"/>
            </p:cNvSpPr>
            <p:nvPr/>
          </p:nvSpPr>
          <p:spPr bwMode="auto">
            <a:xfrm>
              <a:off x="3696" y="1453"/>
              <a:ext cx="682" cy="2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zh-CN" altLang="en-US" sz="1600" b="1" dirty="0">
                  <a:latin typeface="Times New Roman" pitchFamily="18" charset="0"/>
                  <a:ea typeface="宋体" pitchFamily="2" charset="-122"/>
                </a:rPr>
                <a:t>干预失败</a:t>
              </a:r>
            </a:p>
          </p:txBody>
        </p:sp>
        <p:sp>
          <p:nvSpPr>
            <p:cNvPr id="11284" name="Line 19"/>
            <p:cNvSpPr>
              <a:spLocks noChangeShapeType="1"/>
            </p:cNvSpPr>
            <p:nvPr/>
          </p:nvSpPr>
          <p:spPr bwMode="auto">
            <a:xfrm flipV="1">
              <a:off x="4378" y="1267"/>
              <a:ext cx="345" cy="9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5" name="Line 20"/>
            <p:cNvSpPr>
              <a:spLocks noChangeShapeType="1"/>
            </p:cNvSpPr>
            <p:nvPr/>
          </p:nvSpPr>
          <p:spPr bwMode="auto">
            <a:xfrm>
              <a:off x="4263" y="1152"/>
              <a:ext cx="460" cy="10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6" name="Rectangle 21"/>
            <p:cNvSpPr>
              <a:spLocks noChangeArrowheads="1"/>
            </p:cNvSpPr>
            <p:nvPr/>
          </p:nvSpPr>
          <p:spPr bwMode="auto">
            <a:xfrm>
              <a:off x="4723" y="2074"/>
              <a:ext cx="922" cy="6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崩溃：对内或对外的</a:t>
              </a:r>
              <a:r>
                <a:rPr lang="zh-CN" altLang="en-US" b="1" dirty="0" smtClean="0">
                  <a:solidFill>
                    <a:srgbClr val="FF0000"/>
                  </a:solidFill>
                  <a:latin typeface="Times New Roman" pitchFamily="18" charset="0"/>
                  <a:ea typeface="宋体" pitchFamily="2" charset="-122"/>
                </a:rPr>
                <a:t>攻击行为（伤人或自杀）</a:t>
              </a:r>
              <a:endParaRPr lang="zh-CN" altLang="en-US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1287" name="Rectangle 22"/>
            <p:cNvSpPr>
              <a:spLocks noChangeArrowheads="1"/>
            </p:cNvSpPr>
            <p:nvPr/>
          </p:nvSpPr>
          <p:spPr bwMode="auto">
            <a:xfrm>
              <a:off x="3456" y="2132"/>
              <a:ext cx="1069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sz="1600" b="1" dirty="0">
                  <a:latin typeface="Times New Roman" pitchFamily="18" charset="0"/>
                  <a:ea typeface="宋体" pitchFamily="2" charset="-122"/>
                </a:rPr>
                <a:t>未得到专业帮助 </a:t>
              </a:r>
            </a:p>
          </p:txBody>
        </p:sp>
        <p:sp>
          <p:nvSpPr>
            <p:cNvPr id="11288" name="Line 23"/>
            <p:cNvSpPr>
              <a:spLocks noChangeShapeType="1"/>
            </p:cNvSpPr>
            <p:nvPr/>
          </p:nvSpPr>
          <p:spPr bwMode="auto">
            <a:xfrm>
              <a:off x="4378" y="2304"/>
              <a:ext cx="34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9" name="Line 24"/>
            <p:cNvSpPr>
              <a:spLocks noChangeShapeType="1"/>
            </p:cNvSpPr>
            <p:nvPr/>
          </p:nvSpPr>
          <p:spPr bwMode="auto">
            <a:xfrm>
              <a:off x="4263" y="1037"/>
              <a:ext cx="4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0" name="Rectangle 25"/>
            <p:cNvSpPr>
              <a:spLocks noChangeArrowheads="1"/>
            </p:cNvSpPr>
            <p:nvPr/>
          </p:nvSpPr>
          <p:spPr bwMode="auto">
            <a:xfrm>
              <a:off x="3456" y="922"/>
              <a:ext cx="807" cy="3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zh-CN" altLang="en-US" sz="1400" b="1">
                  <a:latin typeface="Times New Roman" pitchFamily="18" charset="0"/>
                  <a:ea typeface="宋体" pitchFamily="2" charset="-122"/>
                </a:rPr>
                <a:t>得到专业帮助</a:t>
              </a:r>
              <a:r>
                <a:rPr lang="zh-CN" altLang="en-US" sz="2800" b="1">
                  <a:latin typeface="Times New Roman" pitchFamily="18" charset="0"/>
                  <a:ea typeface="宋体" pitchFamily="2" charset="-122"/>
                </a:rPr>
                <a:t> </a:t>
              </a:r>
            </a:p>
          </p:txBody>
        </p:sp>
      </p:grpSp>
      <p:sp>
        <p:nvSpPr>
          <p:cNvPr id="11267" name="Text Box 26"/>
          <p:cNvSpPr txBox="1">
            <a:spLocks noChangeArrowheads="1"/>
          </p:cNvSpPr>
          <p:nvPr/>
        </p:nvSpPr>
        <p:spPr bwMode="auto">
          <a:xfrm>
            <a:off x="2438400" y="5638800"/>
            <a:ext cx="4374724" cy="4247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400" b="1" dirty="0">
                <a:latin typeface="Tahoma" pitchFamily="34" charset="0"/>
                <a:ea typeface="黑体" pitchFamily="49" charset="-122"/>
              </a:rPr>
              <a:t>图</a:t>
            </a:r>
            <a:r>
              <a:rPr lang="en-US" altLang="zh-CN" sz="2400" b="1" dirty="0">
                <a:latin typeface="Tahoma" pitchFamily="34" charset="0"/>
                <a:ea typeface="黑体" pitchFamily="49" charset="-122"/>
              </a:rPr>
              <a:t>1  </a:t>
            </a:r>
            <a:r>
              <a:rPr lang="zh-CN" altLang="en-US" sz="2400" b="1" dirty="0">
                <a:latin typeface="Tahoma" pitchFamily="34" charset="0"/>
                <a:ea typeface="黑体" pitchFamily="49" charset="-122"/>
              </a:rPr>
              <a:t>危机的发生、发展和干预</a:t>
            </a:r>
            <a:r>
              <a:rPr lang="zh-CN" altLang="en-US" sz="2400" b="1" dirty="0">
                <a:latin typeface="Tahoma" pitchFamily="34" charset="0"/>
                <a:ea typeface="方正舒体" pitchFamily="2" charset="-122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142118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" y="0"/>
            <a:ext cx="9144000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心理危机产生原因的大树理论</a:t>
            </a:r>
            <a:endParaRPr lang="zh-CN" altLang="en-US" b="1" dirty="0">
              <a:solidFill>
                <a:srgbClr val="0070C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24744"/>
            <a:ext cx="5313720" cy="5472608"/>
          </a:xfrm>
          <a:prstGeom prst="rect">
            <a:avLst/>
          </a:prstGeom>
        </p:spPr>
      </p:pic>
      <p:sp>
        <p:nvSpPr>
          <p:cNvPr id="6" name="线形标注 1 5"/>
          <p:cNvSpPr/>
          <p:nvPr/>
        </p:nvSpPr>
        <p:spPr>
          <a:xfrm>
            <a:off x="5508104" y="6056380"/>
            <a:ext cx="2880320" cy="360040"/>
          </a:xfrm>
          <a:prstGeom prst="borderCallout1">
            <a:avLst>
              <a:gd name="adj1" fmla="val 49849"/>
              <a:gd name="adj2" fmla="val -929"/>
              <a:gd name="adj3" fmla="val 128049"/>
              <a:gd name="adj4" fmla="val -2407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树根：家庭与依恋关系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线形标注 1 6"/>
          <p:cNvSpPr/>
          <p:nvPr/>
        </p:nvSpPr>
        <p:spPr>
          <a:xfrm>
            <a:off x="1691680" y="5085184"/>
            <a:ext cx="2461456" cy="360040"/>
          </a:xfrm>
          <a:prstGeom prst="borderCallout1">
            <a:avLst>
              <a:gd name="adj1" fmla="val 55032"/>
              <a:gd name="adj2" fmla="val 101113"/>
              <a:gd name="adj3" fmla="val 138415"/>
              <a:gd name="adj4" fmla="val 11651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树干：信仰与价值观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线形标注 1 7"/>
          <p:cNvSpPr/>
          <p:nvPr/>
        </p:nvSpPr>
        <p:spPr>
          <a:xfrm>
            <a:off x="5925280" y="4581128"/>
            <a:ext cx="3111216" cy="360040"/>
          </a:xfrm>
          <a:prstGeom prst="borderCallout1">
            <a:avLst>
              <a:gd name="adj1" fmla="val 55032"/>
              <a:gd name="adj2" fmla="val 43"/>
              <a:gd name="adj3" fmla="val 29570"/>
              <a:gd name="adj4" fmla="val -1727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树枝：感到得到的社会支持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线形标注 1 8"/>
          <p:cNvSpPr/>
          <p:nvPr/>
        </p:nvSpPr>
        <p:spPr>
          <a:xfrm>
            <a:off x="539552" y="2636912"/>
            <a:ext cx="2797492" cy="360040"/>
          </a:xfrm>
          <a:prstGeom prst="borderCallout1">
            <a:avLst>
              <a:gd name="adj1" fmla="val 57624"/>
              <a:gd name="adj2" fmla="val 100210"/>
              <a:gd name="adj3" fmla="val 1063"/>
              <a:gd name="adj4" fmla="val 13878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树叶：成就感与自我资源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6364764" y="1646142"/>
            <a:ext cx="2455708" cy="360040"/>
          </a:xfrm>
          <a:prstGeom prst="borderCallout1">
            <a:avLst>
              <a:gd name="adj1" fmla="val 57624"/>
              <a:gd name="adj2" fmla="val 397"/>
              <a:gd name="adj3" fmla="val -92233"/>
              <a:gd name="adj4" fmla="val -1136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阳光雨露：社会环境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标题 1"/>
          <p:cNvSpPr txBox="1">
            <a:spLocks/>
          </p:cNvSpPr>
          <p:nvPr/>
        </p:nvSpPr>
        <p:spPr>
          <a:xfrm>
            <a:off x="1763688" y="2996952"/>
            <a:ext cx="612068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任</a:t>
            </a:r>
            <a:r>
              <a:rPr lang="zh-CN" altLang="en-US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一部分或多个部分出现问题都预示着心理危机的可能性！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665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心理危机干预原则</a:t>
            </a:r>
            <a:endParaRPr lang="zh-CN" altLang="en-US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916832"/>
            <a:ext cx="7272808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</a:rPr>
              <a:t>对心理危机事件要做到</a:t>
            </a:r>
            <a:r>
              <a:rPr lang="zh-CN" altLang="en-US" sz="3200" b="1" dirty="0">
                <a:solidFill>
                  <a:schemeClr val="tx2"/>
                </a:solidFill>
                <a:latin typeface="华文新魏" pitchFamily="2" charset="-122"/>
                <a:ea typeface="华文新魏" pitchFamily="2" charset="-122"/>
              </a:rPr>
              <a:t>及时发现，第一时间报告，有效控制，快速处理</a:t>
            </a:r>
            <a:r>
              <a:rPr lang="zh-CN" altLang="en-US" sz="3200" b="1" dirty="0">
                <a:latin typeface="华文新魏" pitchFamily="2" charset="-122"/>
                <a:ea typeface="华文新魏" pitchFamily="2" charset="-122"/>
              </a:rPr>
              <a:t>。要坚持一个</a:t>
            </a:r>
            <a:r>
              <a:rPr lang="zh-CN" altLang="en-US" sz="32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原则</a:t>
            </a:r>
            <a:r>
              <a:rPr lang="zh-CN" altLang="en-US" sz="3200" b="1" dirty="0">
                <a:latin typeface="华文新魏" pitchFamily="2" charset="-122"/>
                <a:ea typeface="华文新魏" pitchFamily="2" charset="-122"/>
              </a:rPr>
              <a:t>，即是：对信息员反映的问题</a:t>
            </a:r>
            <a:r>
              <a:rPr lang="zh-CN" altLang="en-US" sz="3200" b="1" dirty="0">
                <a:solidFill>
                  <a:schemeClr val="tx2"/>
                </a:solidFill>
                <a:latin typeface="华文新魏" pitchFamily="2" charset="-122"/>
                <a:ea typeface="华文新魏" pitchFamily="2" charset="-122"/>
              </a:rPr>
              <a:t>宁可信其有、不可信其无；宁可信其大、不可信其小；宁可虚惊一场，也不可麻痹大意。</a:t>
            </a:r>
          </a:p>
        </p:txBody>
      </p:sp>
    </p:spTree>
    <p:extLst>
      <p:ext uri="{BB962C8B-B14F-4D97-AF65-F5344CB8AC3E}">
        <p14:creationId xmlns="" xmlns:p14="http://schemas.microsoft.com/office/powerpoint/2010/main" val="376665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31" y="0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143" y="548680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rgbClr val="002060"/>
                </a:solidFill>
                <a:latin typeface="华文中宋" pitchFamily="2" charset="-122"/>
                <a:ea typeface="华文中宋" pitchFamily="2" charset="-122"/>
              </a:rPr>
              <a:t>关注重点时间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2088232"/>
          </a:xfrm>
        </p:spPr>
        <p:txBody>
          <a:bodyPr/>
          <a:lstStyle/>
          <a:p>
            <a:pPr marL="0" indent="0">
              <a:buNone/>
            </a:pPr>
            <a:r>
              <a:rPr lang="zh-CN" altLang="en-US" b="1" dirty="0" smtClean="0">
                <a:latin typeface="华文新魏" pitchFamily="2" charset="-122"/>
                <a:ea typeface="华文新魏" pitchFamily="2" charset="-122"/>
              </a:rPr>
              <a:t>开学</a:t>
            </a:r>
            <a:r>
              <a:rPr lang="zh-CN" altLang="en-US" b="1" dirty="0">
                <a:latin typeface="华文新魏" pitchFamily="2" charset="-122"/>
                <a:ea typeface="华文新魏" pitchFamily="2" charset="-122"/>
              </a:rPr>
              <a:t>前后、考试前后、放假前后、新生入校后、毕业生离校前、重大活动前后和</a:t>
            </a:r>
            <a:r>
              <a:rPr lang="zh-CN" altLang="en-US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季节交替之时</a:t>
            </a:r>
            <a:r>
              <a:rPr lang="zh-CN" altLang="en-US" b="1" dirty="0">
                <a:latin typeface="华文新魏" pitchFamily="2" charset="-122"/>
                <a:ea typeface="华文新魏" pitchFamily="2" charset="-122"/>
              </a:rPr>
              <a:t>。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287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/>
              <a:t>建立信息网络，全面掌握学生</a:t>
            </a:r>
            <a:r>
              <a:rPr lang="zh-CN" altLang="en-US" b="1" dirty="0" smtClean="0"/>
              <a:t>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班级心理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联络员</a:t>
            </a:r>
            <a:r>
              <a:rPr lang="zh-CN" altLang="en-US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（明线）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buFont typeface="Wingdings" pitchFamily="2" charset="2"/>
              <a:buNone/>
            </a:pP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		主要工作是协助老师开展班级心育活动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，心理咨询室对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其进行专业</a:t>
            </a:r>
            <a:r>
              <a:rPr lang="zh-CN" altLang="en-US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培训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，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辅导员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对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其进行</a:t>
            </a:r>
            <a:r>
              <a:rPr lang="zh-CN" altLang="en-US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培养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。要关心、支持他们，在班级中</a:t>
            </a:r>
            <a:r>
              <a:rPr lang="zh-CN" altLang="en-US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多肯定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他们的工作，尤其在评优评奖方面有所考虑。</a:t>
            </a:r>
          </a:p>
          <a:p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信息员（含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宿舍心理志愿者）</a:t>
            </a:r>
            <a:r>
              <a:rPr lang="zh-CN" altLang="en-US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（暗线）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buFont typeface="Wingdings" pitchFamily="2" charset="2"/>
              <a:buNone/>
            </a:pP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           主要工作是收集信息。</a:t>
            </a:r>
            <a:r>
              <a:rPr lang="zh-CN" altLang="en-US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身份不能公开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，一定要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和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辅导员</a:t>
            </a:r>
            <a:r>
              <a:rPr lang="zh-CN" altLang="en-US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单线</a:t>
            </a:r>
            <a:r>
              <a:rPr lang="zh-CN" altLang="en-US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联系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，通过这条线获得的信息可</a:t>
            </a:r>
            <a:r>
              <a:rPr lang="zh-CN" altLang="en-US" b="1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由辅导员添加在“特爱学生报表”上</a:t>
            </a:r>
            <a:r>
              <a:rPr lang="zh-CN" altLang="en-US" b="1" dirty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。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7043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924800" cy="1143000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学生类型和处理方式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914400" y="3733800"/>
            <a:ext cx="3962400" cy="609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/>
              <a:t>重性精神疾病、抑郁症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914400" y="4800600"/>
            <a:ext cx="4038600" cy="609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/>
              <a:t>严重心理问题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914400" y="5943600"/>
            <a:ext cx="3962400" cy="609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/>
              <a:t>一般心理问题</a:t>
            </a:r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4724400" y="332656"/>
            <a:ext cx="4343400" cy="3401144"/>
          </a:xfrm>
          <a:prstGeom prst="wedgeRectCallout">
            <a:avLst>
              <a:gd name="adj1" fmla="val -58625"/>
              <a:gd name="adj2" fmla="val 63051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、上报学校、通知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家长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、由家长带去医院诊断、治疗。将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病历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复印件存档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、返校时出具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康复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证明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，并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到咨询室接受鉴定，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确认其已经康复，方能返校读书。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监督需服药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的学生按时服药。无医嘱不能擅自停药。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、此类学生一般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不宜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留校住宿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如果留校需与家长签署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安全协议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》</a:t>
            </a:r>
          </a:p>
          <a:p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  <a:p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452" name="AutoShape 20"/>
          <p:cNvSpPr>
            <a:spLocks noChangeArrowheads="1"/>
          </p:cNvSpPr>
          <p:nvPr/>
        </p:nvSpPr>
        <p:spPr bwMode="auto">
          <a:xfrm>
            <a:off x="4859153" y="2539194"/>
            <a:ext cx="4038600" cy="2389212"/>
          </a:xfrm>
          <a:prstGeom prst="wedgeRectCallout">
            <a:avLst>
              <a:gd name="adj1" fmla="val -54912"/>
              <a:gd name="adj2" fmla="val 58838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、上报学校。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 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根据心理咨询室研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判结果，通知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家长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配合处理。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、辅导员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定期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反馈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该生的状况。</a:t>
            </a:r>
          </a:p>
          <a:p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、 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回家休养的学生返校后应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到心理咨询室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面谈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，并根据情况定期咨询。（送医院的学生处理同上 ）</a:t>
            </a:r>
          </a:p>
        </p:txBody>
      </p:sp>
      <p:sp>
        <p:nvSpPr>
          <p:cNvPr id="18453" name="AutoShape 21"/>
          <p:cNvSpPr>
            <a:spLocks noChangeArrowheads="1"/>
          </p:cNvSpPr>
          <p:nvPr/>
        </p:nvSpPr>
        <p:spPr bwMode="auto">
          <a:xfrm>
            <a:off x="4914527" y="3823506"/>
            <a:ext cx="4191000" cy="2209800"/>
          </a:xfrm>
          <a:prstGeom prst="wedgeRectCallout">
            <a:avLst>
              <a:gd name="adj1" fmla="val -52917"/>
              <a:gd name="adj2" fmla="val 61852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、这类学生一般会主动求询，咨询过程严格保密，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需要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辅导员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配合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时咨询老师会主动进行联系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辅导员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也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应遵循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保密原则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、通过开展形式多样的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班级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心理健康教育活动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，促进学生的转变，提升其心理品质。</a:t>
            </a:r>
          </a:p>
          <a:p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990600" y="2590800"/>
            <a:ext cx="3733800" cy="609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/>
              <a:t>有自杀意念和行为</a:t>
            </a:r>
          </a:p>
        </p:txBody>
      </p:sp>
      <p:sp>
        <p:nvSpPr>
          <p:cNvPr id="18466" name="AutoShape 34"/>
          <p:cNvSpPr>
            <a:spLocks noChangeArrowheads="1"/>
          </p:cNvSpPr>
          <p:nvPr/>
        </p:nvSpPr>
        <p:spPr bwMode="auto">
          <a:xfrm>
            <a:off x="4724400" y="764704"/>
            <a:ext cx="4114800" cy="2016224"/>
          </a:xfrm>
          <a:prstGeom prst="wedgeRectCallout">
            <a:avLst>
              <a:gd name="adj1" fmla="val -51620"/>
              <a:gd name="adj2" fmla="val 55051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、通知家长，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24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小时不离身监控直到转交家长。</a:t>
            </a:r>
            <a:endParaRPr lang="zh-CN" altLang="en-US" sz="20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、马上上报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学校，咨询室与系部进行危机干预。</a:t>
            </a:r>
            <a:endParaRPr lang="zh-CN" altLang="en-US" sz="20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、家长带回就医（精神科）</a:t>
            </a:r>
            <a:endParaRPr lang="en-US" altLang="zh-CN" sz="2000" b="1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、返校立即到咨询室接受鉴定。</a:t>
            </a:r>
            <a:endParaRPr lang="en-US" altLang="zh-CN" sz="20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928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1" grpId="0" animBg="1"/>
      <p:bldP spid="18451" grpId="1" animBg="1"/>
      <p:bldP spid="18452" grpId="0" animBg="1"/>
      <p:bldP spid="18452" grpId="1" animBg="1"/>
      <p:bldP spid="18453" grpId="0" animBg="1"/>
      <p:bldP spid="18453" grpId="1" animBg="1"/>
      <p:bldP spid="18466" grpId="0" animBg="1"/>
      <p:bldP spid="1846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412776"/>
            <a:ext cx="8135937" cy="23764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4400" b="1" dirty="0" smtClean="0">
                <a:solidFill>
                  <a:srgbClr val="FF3399"/>
                </a:solidFill>
                <a:ea typeface="宋体" pitchFamily="2" charset="-122"/>
              </a:rPr>
              <a:t>     </a:t>
            </a:r>
            <a:r>
              <a:rPr lang="zh-CN" altLang="en-US" sz="4000" b="1" dirty="0" smtClean="0">
                <a:solidFill>
                  <a:srgbClr val="FF3399"/>
                </a:solidFill>
                <a:latin typeface="华文楷体" pitchFamily="2" charset="-122"/>
                <a:ea typeface="华文楷体" pitchFamily="2" charset="-122"/>
              </a:rPr>
              <a:t>自杀，一个就太多了，让我们共同关注脆弱的心灵！危机干预需要我们的通力合作！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2320" y="57332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(</a:t>
            </a:r>
            <a:r>
              <a:rPr lang="zh-CN" altLang="en-US" b="1" dirty="0" smtClean="0"/>
              <a:t>完</a:t>
            </a:r>
            <a:r>
              <a:rPr lang="en-US" altLang="zh-CN" b="1" dirty="0"/>
              <a:t>)</a:t>
            </a:r>
            <a:endParaRPr lang="zh-CN" alt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09510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build="p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599</Words>
  <Application>Microsoft Office PowerPoint</Application>
  <PresentationFormat>全屏显示(4:3)</PresentationFormat>
  <Paragraphs>61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心理危机——关乎生命的必修课</vt:lpstr>
      <vt:lpstr>陕西省2014年至今的大学生轻生事件中80%以上，辅导员在前期未发觉！ 事后发现，多数辅导员对心理危机不了解。   ——陕西省高教工委学工部部长田民正</vt:lpstr>
      <vt:lpstr>辅导员日常管理中学生60%的问题属于心理问题</vt:lpstr>
      <vt:lpstr>幻灯片 4</vt:lpstr>
      <vt:lpstr>心理危机</vt:lpstr>
      <vt:lpstr>幻灯片 6</vt:lpstr>
      <vt:lpstr>心理危机产生原因的大树理论</vt:lpstr>
      <vt:lpstr>心理危机干预原则</vt:lpstr>
      <vt:lpstr>关注重点时间</vt:lpstr>
      <vt:lpstr>建立信息网络，全面掌握学生情况</vt:lpstr>
      <vt:lpstr>学生类型和处理方式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微软用户</cp:lastModifiedBy>
  <cp:revision>28</cp:revision>
  <dcterms:created xsi:type="dcterms:W3CDTF">2016-05-14T02:31:20Z</dcterms:created>
  <dcterms:modified xsi:type="dcterms:W3CDTF">2016-05-16T00:11:08Z</dcterms:modified>
</cp:coreProperties>
</file>